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5143500" cx="9144000"/>
  <p:notesSz cx="6858000" cy="9144000"/>
  <p:embeddedFontLst>
    <p:embeddedFont>
      <p:font typeface="Raleway"/>
      <p:regular r:id="rId27"/>
      <p:bold r:id="rId28"/>
      <p:italic r:id="rId29"/>
      <p:boldItalic r:id="rId30"/>
    </p:embeddedFont>
    <p:embeddedFont>
      <p:font typeface="Playfair Display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Raleway-bold.fntdata"/><Relationship Id="rId27" Type="http://schemas.openxmlformats.org/officeDocument/2006/relationships/font" Target="fonts/Raleway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layfairDisplay-regular.fntdata"/><Relationship Id="rId30" Type="http://schemas.openxmlformats.org/officeDocument/2006/relationships/font" Target="fonts/Raleway-boldItalic.fntdata"/><Relationship Id="rId11" Type="http://schemas.openxmlformats.org/officeDocument/2006/relationships/slide" Target="slides/slide5.xml"/><Relationship Id="rId33" Type="http://schemas.openxmlformats.org/officeDocument/2006/relationships/font" Target="fonts/PlayfairDisplay-italic.fntdata"/><Relationship Id="rId10" Type="http://schemas.openxmlformats.org/officeDocument/2006/relationships/slide" Target="slides/slide4.xml"/><Relationship Id="rId32" Type="http://schemas.openxmlformats.org/officeDocument/2006/relationships/font" Target="fonts/PlayfairDisplay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PlayfairDisplay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ecb2b4c83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8ecb2b4c83_2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ecb2b4c83_2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8ecb2b4c83_2_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ecb2b4c83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8ecb2b4c83_2_1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a1ed7b33e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a1ed7b33e5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a3a318c53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a3a318c536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8ecb2b4c83_2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8ecb2b4c83_2_3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a3a318c53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a3a318c536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a3a318c53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a3a318c536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a3a318c53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a3a318c536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a3a318c53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a3a318c536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a3a318c53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a3a318c536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a3a318c53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a3a318c536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a3a318c536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a3a318c536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a3a318c53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a3a318c536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a3a318c53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a3a318c536_0_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a3a318c536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a3a318c536_0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a3a318c536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a3a318c536_0_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a3a318c536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a3a318c536_0_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a3a318c536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a3a318c536_0_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a17f3ab20f_1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a17f3ab20f_1_1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42900" y="1065213"/>
            <a:ext cx="3886200" cy="735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2322513" y="767556"/>
            <a:ext cx="2020887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2322513" y="1087438"/>
            <a:ext cx="2020887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1787525" y="136525"/>
            <a:ext cx="2555875" cy="2926556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lvl="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>
            <a:lvl1pPr indent="-3302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analytics.google.com/analytics/web/" TargetMode="External"/><Relationship Id="rId4" Type="http://schemas.openxmlformats.org/officeDocument/2006/relationships/hyperlink" Target="https://support.google.com/analytics/answer/1008015?hl=en" TargetMode="External"/><Relationship Id="rId5" Type="http://schemas.openxmlformats.org/officeDocument/2006/relationships/hyperlink" Target="https://search.google.com/search-console/about" TargetMode="External"/><Relationship Id="rId6" Type="http://schemas.openxmlformats.org/officeDocument/2006/relationships/hyperlink" Target="https://support.google.com/analytics/answer/1308617?hl=en" TargetMode="External"/><Relationship Id="rId7" Type="http://schemas.openxmlformats.org/officeDocument/2006/relationships/hyperlink" Target="https://support.google.com/analytics/answer/1308621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monsterinsights.com/" TargetMode="External"/><Relationship Id="rId4" Type="http://schemas.openxmlformats.org/officeDocument/2006/relationships/hyperlink" Target="https://support.squarespace.com/hc/en-us/articles/205815608-Using-Google-Analytics-with-Squarespace" TargetMode="External"/><Relationship Id="rId5" Type="http://schemas.openxmlformats.org/officeDocument/2006/relationships/hyperlink" Target="https://help.shopify.com/en/manual/reports-and-analytics/google-analytics/google-analytics-setup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lovesdata.com/" TargetMode="External"/><Relationship Id="rId4" Type="http://schemas.openxmlformats.org/officeDocument/2006/relationships/hyperlink" Target="https://analytics.google.com/analytics/academy/" TargetMode="External"/><Relationship Id="rId5" Type="http://schemas.openxmlformats.org/officeDocument/2006/relationships/hyperlink" Target="https://www.linkedin.com/learning/google-analytics-essential-training-5/understanding-your-digital-customers-with-google-analytics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-231720" y="-273850"/>
            <a:ext cx="9591144" cy="3259282"/>
          </a:xfrm>
          <a:prstGeom prst="rect">
            <a:avLst/>
          </a:prstGeom>
          <a:solidFill>
            <a:srgbClr val="F4F4F9">
              <a:alpha val="73333"/>
            </a:srgbClr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0" name="Google Shape;130;p25"/>
          <p:cNvGrpSpPr/>
          <p:nvPr/>
        </p:nvGrpSpPr>
        <p:grpSpPr>
          <a:xfrm>
            <a:off x="514350" y="783450"/>
            <a:ext cx="6947213" cy="2729125"/>
            <a:chOff x="0" y="95228"/>
            <a:chExt cx="18525900" cy="7277667"/>
          </a:xfrm>
        </p:grpSpPr>
        <p:sp>
          <p:nvSpPr>
            <p:cNvPr id="131" name="Google Shape;131;p25"/>
            <p:cNvSpPr txBox="1"/>
            <p:nvPr/>
          </p:nvSpPr>
          <p:spPr>
            <a:xfrm>
              <a:off x="0" y="95228"/>
              <a:ext cx="18525900" cy="54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29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300">
                  <a:solidFill>
                    <a:srgbClr val="050707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Using Google Analytics to Grow Your Business</a:t>
              </a:r>
              <a:endParaRPr sz="200"/>
            </a:p>
          </p:txBody>
        </p:sp>
        <p:sp>
          <p:nvSpPr>
            <p:cNvPr id="132" name="Google Shape;132;p25"/>
            <p:cNvSpPr txBox="1"/>
            <p:nvPr/>
          </p:nvSpPr>
          <p:spPr>
            <a:xfrm>
              <a:off x="0" y="6740495"/>
              <a:ext cx="182346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3996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1400" u="none" cap="none" strike="noStrike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Presented by </a:t>
              </a: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Brenda Newhouse</a:t>
              </a:r>
              <a:r>
                <a:rPr b="0" i="0" lang="en" sz="1400" u="none" cap="none" strike="noStrike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, </a:t>
              </a: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Newhouse Studios Web Strategy, LLC</a:t>
              </a:r>
              <a:endParaRPr sz="70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/>
          <p:nvPr/>
        </p:nvSpPr>
        <p:spPr>
          <a:xfrm>
            <a:off x="-266700" y="-365276"/>
            <a:ext cx="9689494" cy="2563965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8" name="Google Shape;138;p26"/>
          <p:cNvGrpSpPr/>
          <p:nvPr/>
        </p:nvGrpSpPr>
        <p:grpSpPr>
          <a:xfrm>
            <a:off x="514350" y="514350"/>
            <a:ext cx="4275918" cy="1295400"/>
            <a:chOff x="0" y="0"/>
            <a:chExt cx="11402448" cy="3454400"/>
          </a:xfrm>
        </p:grpSpPr>
        <p:sp>
          <p:nvSpPr>
            <p:cNvPr id="139" name="Google Shape;139;p26"/>
            <p:cNvSpPr txBox="1"/>
            <p:nvPr/>
          </p:nvSpPr>
          <p:spPr>
            <a:xfrm>
              <a:off x="0" y="0"/>
              <a:ext cx="11402448" cy="153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3800" u="none" cap="none" strike="noStrike">
                  <a:solidFill>
                    <a:srgbClr val="050707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B</a:t>
              </a:r>
              <a:r>
                <a:rPr lang="en" sz="3800">
                  <a:solidFill>
                    <a:srgbClr val="050707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renda Newhouse</a:t>
              </a:r>
              <a:endParaRPr sz="700"/>
            </a:p>
          </p:txBody>
        </p:sp>
        <p:sp>
          <p:nvSpPr>
            <p:cNvPr id="140" name="Google Shape;140;p26"/>
            <p:cNvSpPr txBox="1"/>
            <p:nvPr/>
          </p:nvSpPr>
          <p:spPr>
            <a:xfrm>
              <a:off x="0" y="2063750"/>
              <a:ext cx="11046848" cy="1390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7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7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Web Strategist</a:t>
              </a:r>
              <a:r>
                <a:rPr b="1" i="0" lang="en" sz="1700" u="none" cap="none" strike="noStrike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.</a:t>
              </a:r>
              <a:endParaRPr sz="700"/>
            </a:p>
          </p:txBody>
        </p:sp>
      </p:grpSp>
      <p:grpSp>
        <p:nvGrpSpPr>
          <p:cNvPr id="141" name="Google Shape;141;p26"/>
          <p:cNvGrpSpPr/>
          <p:nvPr/>
        </p:nvGrpSpPr>
        <p:grpSpPr>
          <a:xfrm>
            <a:off x="514350" y="2611525"/>
            <a:ext cx="4142568" cy="2017625"/>
            <a:chOff x="0" y="-66675"/>
            <a:chExt cx="11046848" cy="5380332"/>
          </a:xfrm>
        </p:grpSpPr>
        <p:sp>
          <p:nvSpPr>
            <p:cNvPr id="142" name="Google Shape;142;p26"/>
            <p:cNvSpPr txBox="1"/>
            <p:nvPr/>
          </p:nvSpPr>
          <p:spPr>
            <a:xfrm>
              <a:off x="0" y="-66675"/>
              <a:ext cx="110468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Professional </a:t>
              </a:r>
              <a:endParaRPr sz="700"/>
            </a:p>
          </p:txBody>
        </p:sp>
        <p:sp>
          <p:nvSpPr>
            <p:cNvPr id="143" name="Google Shape;143;p26"/>
            <p:cNvSpPr txBox="1"/>
            <p:nvPr/>
          </p:nvSpPr>
          <p:spPr>
            <a:xfrm>
              <a:off x="0" y="876073"/>
              <a:ext cx="11046848" cy="13404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Web Design, SEO, and Online Marketing </a:t>
              </a:r>
              <a:endParaRPr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Former Web Design MCC Instructor</a:t>
              </a:r>
              <a:endParaRPr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4" name="Google Shape;144;p26"/>
            <p:cNvSpPr txBox="1"/>
            <p:nvPr/>
          </p:nvSpPr>
          <p:spPr>
            <a:xfrm>
              <a:off x="0" y="3030424"/>
              <a:ext cx="110468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Education</a:t>
              </a:r>
              <a:endParaRPr sz="700"/>
            </a:p>
          </p:txBody>
        </p:sp>
        <p:sp>
          <p:nvSpPr>
            <p:cNvPr id="145" name="Google Shape;145;p26"/>
            <p:cNvSpPr txBox="1"/>
            <p:nvPr/>
          </p:nvSpPr>
          <p:spPr>
            <a:xfrm>
              <a:off x="0" y="3973172"/>
              <a:ext cx="11046848" cy="13404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AAS, Web Design, MCC</a:t>
              </a:r>
              <a:endParaRPr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BAS, Digital Media Management, ASU</a:t>
              </a:r>
              <a:endParaRPr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46" name="Google Shape;146;p26"/>
          <p:cNvPicPr preferRelativeResize="0"/>
          <p:nvPr/>
        </p:nvPicPr>
        <p:blipFill rotWithShape="1">
          <a:blip r:embed="rId3">
            <a:alphaModFix/>
          </a:blip>
          <a:srcRect b="0" l="26991" r="26995" t="0"/>
          <a:stretch/>
        </p:blipFill>
        <p:spPr>
          <a:xfrm>
            <a:off x="5456539" y="-189524"/>
            <a:ext cx="3567936" cy="5143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/>
          <p:nvPr/>
        </p:nvSpPr>
        <p:spPr>
          <a:xfrm>
            <a:off x="-266700" y="-260890"/>
            <a:ext cx="9734550" cy="1714500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7"/>
          <p:cNvSpPr txBox="1"/>
          <p:nvPr/>
        </p:nvSpPr>
        <p:spPr>
          <a:xfrm>
            <a:off x="514350" y="441579"/>
            <a:ext cx="7521928" cy="5762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3800">
                <a:solidFill>
                  <a:srgbClr val="05070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 You’ll Learn</a:t>
            </a:r>
            <a:endParaRPr sz="3800">
              <a:solidFill>
                <a:srgbClr val="05070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153" name="Google Shape;153;p27"/>
          <p:cNvGrpSpPr/>
          <p:nvPr/>
        </p:nvGrpSpPr>
        <p:grpSpPr>
          <a:xfrm>
            <a:off x="1119591" y="2357495"/>
            <a:ext cx="6961968" cy="1836458"/>
            <a:chOff x="0" y="815748"/>
            <a:chExt cx="18565248" cy="4897221"/>
          </a:xfrm>
        </p:grpSpPr>
        <p:sp>
          <p:nvSpPr>
            <p:cNvPr id="154" name="Google Shape;154;p27"/>
            <p:cNvSpPr txBox="1"/>
            <p:nvPr/>
          </p:nvSpPr>
          <p:spPr>
            <a:xfrm>
              <a:off x="0" y="815748"/>
              <a:ext cx="18565248" cy="6515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What content on your site keeps your visitors' attention.</a:t>
              </a:r>
              <a:endParaRPr sz="700"/>
            </a:p>
          </p:txBody>
        </p:sp>
        <p:sp>
          <p:nvSpPr>
            <p:cNvPr id="155" name="Google Shape;155;p27"/>
            <p:cNvSpPr txBox="1"/>
            <p:nvPr/>
          </p:nvSpPr>
          <p:spPr>
            <a:xfrm>
              <a:off x="0" y="2906017"/>
              <a:ext cx="18565248" cy="6515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How to see what words people use to find you in search engines.</a:t>
              </a:r>
              <a:endParaRPr sz="700"/>
            </a:p>
          </p:txBody>
        </p:sp>
        <p:sp>
          <p:nvSpPr>
            <p:cNvPr id="156" name="Google Shape;156;p27"/>
            <p:cNvSpPr txBox="1"/>
            <p:nvPr/>
          </p:nvSpPr>
          <p:spPr>
            <a:xfrm>
              <a:off x="0" y="4179036"/>
              <a:ext cx="185652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57" name="Google Shape;157;p27"/>
            <p:cNvSpPr txBox="1"/>
            <p:nvPr/>
          </p:nvSpPr>
          <p:spPr>
            <a:xfrm>
              <a:off x="0" y="5061459"/>
              <a:ext cx="18565248" cy="6515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Strategies to use the information in Google Analytics for new content ideas.</a:t>
              </a:r>
              <a:endParaRPr sz="7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/>
          <p:nvPr/>
        </p:nvSpPr>
        <p:spPr>
          <a:xfrm>
            <a:off x="-266700" y="-260890"/>
            <a:ext cx="9734400" cy="1714500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8"/>
          <p:cNvSpPr txBox="1"/>
          <p:nvPr/>
        </p:nvSpPr>
        <p:spPr>
          <a:xfrm>
            <a:off x="514350" y="441579"/>
            <a:ext cx="75219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3800">
                <a:solidFill>
                  <a:srgbClr val="05070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 is It?</a:t>
            </a:r>
            <a:endParaRPr sz="3800">
              <a:solidFill>
                <a:srgbClr val="05070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4" name="Google Shape;164;p28"/>
          <p:cNvSpPr txBox="1"/>
          <p:nvPr/>
        </p:nvSpPr>
        <p:spPr>
          <a:xfrm>
            <a:off x="1119600" y="1792385"/>
            <a:ext cx="6961800" cy="3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600">
                <a:solidFill>
                  <a:srgbClr val="F36E41"/>
                </a:solidFill>
                <a:latin typeface="Raleway"/>
                <a:ea typeface="Raleway"/>
                <a:cs typeface="Raleway"/>
                <a:sym typeface="Raleway"/>
              </a:rPr>
              <a:t>Free Tracking Tool from Google</a:t>
            </a:r>
            <a:endParaRPr sz="700"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Where does your traffic come from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Social media channels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Paid ads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Google search terms for your site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What people do on your site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Page views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Entry pages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Exit pages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Time on pages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/>
          <p:nvPr/>
        </p:nvSpPr>
        <p:spPr>
          <a:xfrm>
            <a:off x="-266700" y="-260890"/>
            <a:ext cx="9734400" cy="1714500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9"/>
          <p:cNvSpPr txBox="1"/>
          <p:nvPr/>
        </p:nvSpPr>
        <p:spPr>
          <a:xfrm>
            <a:off x="514350" y="441579"/>
            <a:ext cx="75219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3800">
                <a:solidFill>
                  <a:srgbClr val="05070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Why Use It?</a:t>
            </a:r>
            <a:endParaRPr sz="3800">
              <a:solidFill>
                <a:srgbClr val="05070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1" name="Google Shape;171;p29"/>
          <p:cNvSpPr txBox="1"/>
          <p:nvPr/>
        </p:nvSpPr>
        <p:spPr>
          <a:xfrm>
            <a:off x="1119600" y="1792385"/>
            <a:ext cx="6961800" cy="3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Learn Where to Invest Your Time and Money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Which social media channels matter?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Are your ads working?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Which sites send you business?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What pages do people engage with the most?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Create less of the content that doesn't hold visitors' attention.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71200"/>
            <a:ext cx="8839199" cy="2001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6" cy="4543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30700"/>
            <a:ext cx="8839199" cy="2994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58775"/>
            <a:ext cx="8839202" cy="4020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14400"/>
            <a:ext cx="8839201" cy="3491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33400"/>
            <a:ext cx="8839197" cy="4342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57200"/>
            <a:ext cx="8839195" cy="4444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09600"/>
            <a:ext cx="8839202" cy="4051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143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33400"/>
            <a:ext cx="8839199" cy="4067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438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1"/>
          <p:cNvSpPr/>
          <p:nvPr/>
        </p:nvSpPr>
        <p:spPr>
          <a:xfrm>
            <a:off x="-266700" y="-260890"/>
            <a:ext cx="9734400" cy="1714500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41"/>
          <p:cNvSpPr txBox="1"/>
          <p:nvPr/>
        </p:nvSpPr>
        <p:spPr>
          <a:xfrm>
            <a:off x="514350" y="441579"/>
            <a:ext cx="75219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3100">
                <a:solidFill>
                  <a:srgbClr val="05070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How to Create a Google Analytics Account</a:t>
            </a:r>
            <a:endParaRPr sz="3100">
              <a:solidFill>
                <a:srgbClr val="05070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1119600" y="1792385"/>
            <a:ext cx="6961800" cy="3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Use your own google account</a:t>
            </a:r>
            <a:b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</a:b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https://analytics.google.com/analytics/web/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https://support.google.com/analytics/answer/1008015?hl=en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https://search.google.com/search-console/about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6"/>
              </a:rPr>
              <a:t>https://support.google.com/analytics/answer/1308617?hl=en</a:t>
            </a:r>
            <a:b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</a:b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Connect the two products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7"/>
              </a:rPr>
              <a:t>https://support.google.com/analytics/answer/1308621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/>
          <p:nvPr/>
        </p:nvSpPr>
        <p:spPr>
          <a:xfrm>
            <a:off x="-266700" y="-260890"/>
            <a:ext cx="9734400" cy="1714500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42"/>
          <p:cNvSpPr txBox="1"/>
          <p:nvPr/>
        </p:nvSpPr>
        <p:spPr>
          <a:xfrm>
            <a:off x="514350" y="441572"/>
            <a:ext cx="7521900" cy="1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3100">
                <a:solidFill>
                  <a:srgbClr val="05070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How to Set Up Google Analytics on Your Website</a:t>
            </a:r>
            <a:endParaRPr sz="3100">
              <a:solidFill>
                <a:srgbClr val="05070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05070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0" name="Google Shape;240;p42"/>
          <p:cNvSpPr txBox="1"/>
          <p:nvPr/>
        </p:nvSpPr>
        <p:spPr>
          <a:xfrm>
            <a:off x="1119600" y="1792385"/>
            <a:ext cx="6961800" cy="3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WordPress - </a:t>
            </a: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https://www.monsterinsights.com/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Squarespace support page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https://support.squarespace.com/hc/en-us/articles/205815608-Using-Google-Analytics-with-Squarespace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Shopify support page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https://help.shopify.com/en/manual/reports-and-analytics/google-analytics/google-analytics-setup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/>
          <p:nvPr/>
        </p:nvSpPr>
        <p:spPr>
          <a:xfrm>
            <a:off x="-266700" y="-260890"/>
            <a:ext cx="9734400" cy="1714500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43"/>
          <p:cNvSpPr txBox="1"/>
          <p:nvPr/>
        </p:nvSpPr>
        <p:spPr>
          <a:xfrm>
            <a:off x="514350" y="441572"/>
            <a:ext cx="7521900" cy="10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3100">
                <a:solidFill>
                  <a:srgbClr val="05070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Additional Resources</a:t>
            </a:r>
            <a:endParaRPr sz="3100">
              <a:solidFill>
                <a:srgbClr val="05070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3100">
              <a:solidFill>
                <a:srgbClr val="05070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7" name="Google Shape;247;p43"/>
          <p:cNvSpPr txBox="1"/>
          <p:nvPr/>
        </p:nvSpPr>
        <p:spPr>
          <a:xfrm>
            <a:off x="1119600" y="1792385"/>
            <a:ext cx="6961800" cy="3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Loves Data - Ben Mangold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https://www.lovesdata.com/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Google Analytics Academy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https://analytics.google.com/analytics/academy/</a:t>
            </a:r>
            <a:b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</a:b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●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LinkedIn Learning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rPr>
              <a:t>Google Analytics Essential Training with Corey Koberg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50707"/>
              </a:buClr>
              <a:buSzPts val="1400"/>
              <a:buFont typeface="Raleway"/>
              <a:buChar char="○"/>
            </a:pPr>
            <a:r>
              <a:rPr lang="en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https://www.linkedin.com/learning/google-analytics-essential-training-5/understanding-your-digital-customers-with-google-analytics</a:t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50707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4"/>
          <p:cNvSpPr/>
          <p:nvPr/>
        </p:nvSpPr>
        <p:spPr>
          <a:xfrm>
            <a:off x="-204098" y="-158074"/>
            <a:ext cx="9509400" cy="1316100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44"/>
          <p:cNvSpPr txBox="1"/>
          <p:nvPr/>
        </p:nvSpPr>
        <p:spPr>
          <a:xfrm>
            <a:off x="514350" y="303931"/>
            <a:ext cx="55578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5070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Questions?</a:t>
            </a:r>
            <a:endParaRPr sz="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