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Playfair Display" pitchFamily="2" charset="77"/>
      <p:regular r:id="rId37"/>
      <p:bold r:id="rId38"/>
      <p:italic r:id="rId39"/>
      <p:boldItalic r:id="rId40"/>
    </p:embeddedFont>
    <p:embeddedFont>
      <p:font typeface="Raleway" panose="020B0503030101060003" pitchFamily="34" charset="77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5"/>
  </p:normalViewPr>
  <p:slideViewPr>
    <p:cSldViewPr snapToGrid="0">
      <p:cViewPr varScale="1">
        <p:scale>
          <a:sx n="140" d="100"/>
          <a:sy n="140" d="100"/>
        </p:scale>
        <p:origin x="84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7.fntdata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ecb2b4c83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8ecb2b4c83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ecb2b4c83_2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8ecb2b4c83_2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8ecb2b4c83_2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g8ecb2b4c83_2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8ecb2b4c83_2_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8ecb2b4c83_2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a17f3ab20f_1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a17f3ab20f_1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a17f3ab20f_1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a17f3ab20f_1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17f3ab20f_1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a17f3ab20f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a17f3ab20f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a17f3ab20f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a17f3ab20f_1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ga17f3ab20f_1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a17f3ab20f_1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a17f3ab20f_1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a17f3ab20f_1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a17f3ab20f_1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a17f3ab20f_1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a17f3ab20f_1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a17f3ab20f_1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a17f3ab20f_1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a17f3ab20f_1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a17f3ab20f_1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a17f3ab20f_1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a17f3ab20f_1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a17f3ab20f_1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ga17f3ab20f_1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a17f3ab20f_1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a17f3ab20f_1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a17f3ab20f_1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a17f3ab20f_1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a17f3ab20f_1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a17f3ab20f_1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a17f3ab20f_1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a17f3ab20f_1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a17f3ab20f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ga17f3ab20f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a17f3ab20f_1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ga17f3ab20f_1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a17f3ab20f_1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a17f3ab20f_1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a17f3ab20f_1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ga17f3ab20f_1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a17f3ab20f_1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ga17f3ab20f_1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a17f3ab20f_1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ga17f3ab20f_1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a17f3ab20f_1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ga17f3ab20f_1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8ecb2b4c83_2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g8ecb2b4c83_2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a17f3ab20f_1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ga17f3ab20f_1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342900" y="1065213"/>
            <a:ext cx="3886200" cy="73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2322513" y="767556"/>
            <a:ext cx="2020887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0887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5875" cy="2926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lvl="0" indent="-330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marL="2743200" lvl="5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marL="3200400" lvl="6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marL="3657600" lvl="7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marL="4114800" lvl="8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R="0" lvl="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>
            <a:lvl1pPr marL="457200" marR="0" lvl="0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/>
          <p:nvPr/>
        </p:nvSpPr>
        <p:spPr>
          <a:xfrm>
            <a:off x="-231720" y="-273850"/>
            <a:ext cx="9591144" cy="3259282"/>
          </a:xfrm>
          <a:prstGeom prst="rect">
            <a:avLst/>
          </a:prstGeom>
          <a:solidFill>
            <a:srgbClr val="F4F4F9">
              <a:alpha val="73333"/>
            </a:srgbClr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0" name="Google Shape;130;p25"/>
          <p:cNvGrpSpPr/>
          <p:nvPr/>
        </p:nvGrpSpPr>
        <p:grpSpPr>
          <a:xfrm>
            <a:off x="514350" y="783450"/>
            <a:ext cx="6947213" cy="2729125"/>
            <a:chOff x="0" y="95228"/>
            <a:chExt cx="18525900" cy="7277667"/>
          </a:xfrm>
        </p:grpSpPr>
        <p:sp>
          <p:nvSpPr>
            <p:cNvPr id="131" name="Google Shape;131;p25"/>
            <p:cNvSpPr txBox="1"/>
            <p:nvPr/>
          </p:nvSpPr>
          <p:spPr>
            <a:xfrm>
              <a:off x="0" y="95228"/>
              <a:ext cx="18525900" cy="540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129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0">
                  <a:solidFill>
                    <a:srgbClr val="050707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Get Found In Search Engines</a:t>
              </a:r>
              <a:endParaRPr sz="700"/>
            </a:p>
          </p:txBody>
        </p:sp>
        <p:sp>
          <p:nvSpPr>
            <p:cNvPr id="132" name="Google Shape;132;p25"/>
            <p:cNvSpPr txBox="1"/>
            <p:nvPr/>
          </p:nvSpPr>
          <p:spPr>
            <a:xfrm>
              <a:off x="0" y="6740495"/>
              <a:ext cx="18234600" cy="63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3996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400" b="0" i="0" u="none" strike="noStrike" cap="none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Presented by </a:t>
              </a: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Brenda Newhouse</a:t>
              </a:r>
              <a:r>
                <a:rPr lang="en" sz="1400" b="0" i="0" u="none" strike="noStrike" cap="none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, </a:t>
              </a: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Newhouse Studios Web Strategy, LLC</a:t>
              </a:r>
              <a:endParaRPr sz="70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/>
          <p:nvPr/>
        </p:nvSpPr>
        <p:spPr>
          <a:xfrm>
            <a:off x="-266700" y="-365276"/>
            <a:ext cx="9689494" cy="2563965"/>
          </a:xfrm>
          <a:prstGeom prst="rect">
            <a:avLst/>
          </a:prstGeom>
          <a:solidFill>
            <a:srgbClr val="F4F4F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8" name="Google Shape;138;p26"/>
          <p:cNvGrpSpPr/>
          <p:nvPr/>
        </p:nvGrpSpPr>
        <p:grpSpPr>
          <a:xfrm>
            <a:off x="514350" y="514350"/>
            <a:ext cx="4275918" cy="1295400"/>
            <a:chOff x="0" y="0"/>
            <a:chExt cx="11402448" cy="3454400"/>
          </a:xfrm>
        </p:grpSpPr>
        <p:sp>
          <p:nvSpPr>
            <p:cNvPr id="139" name="Google Shape;139;p26"/>
            <p:cNvSpPr txBox="1"/>
            <p:nvPr/>
          </p:nvSpPr>
          <p:spPr>
            <a:xfrm>
              <a:off x="0" y="0"/>
              <a:ext cx="11402448" cy="153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800" b="0" i="0" u="none" strike="noStrike" cap="none">
                  <a:solidFill>
                    <a:srgbClr val="050707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B</a:t>
              </a:r>
              <a:r>
                <a:rPr lang="en" sz="3800">
                  <a:solidFill>
                    <a:srgbClr val="050707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renda Newhouse</a:t>
              </a:r>
              <a:endParaRPr sz="700"/>
            </a:p>
          </p:txBody>
        </p:sp>
        <p:sp>
          <p:nvSpPr>
            <p:cNvPr id="140" name="Google Shape;140;p26"/>
            <p:cNvSpPr txBox="1"/>
            <p:nvPr/>
          </p:nvSpPr>
          <p:spPr>
            <a:xfrm>
              <a:off x="0" y="2063750"/>
              <a:ext cx="11046848" cy="13906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1997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 b="1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Web Strategist</a:t>
              </a:r>
              <a:r>
                <a:rPr lang="en" sz="1700" b="1" i="0" u="none" strike="noStrike" cap="none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.</a:t>
              </a:r>
              <a:endParaRPr sz="700"/>
            </a:p>
          </p:txBody>
        </p:sp>
      </p:grpSp>
      <p:grpSp>
        <p:nvGrpSpPr>
          <p:cNvPr id="141" name="Google Shape;141;p26"/>
          <p:cNvGrpSpPr/>
          <p:nvPr/>
        </p:nvGrpSpPr>
        <p:grpSpPr>
          <a:xfrm>
            <a:off x="514350" y="2611525"/>
            <a:ext cx="4142568" cy="2017625"/>
            <a:chOff x="0" y="-66675"/>
            <a:chExt cx="11046848" cy="5380332"/>
          </a:xfrm>
        </p:grpSpPr>
        <p:sp>
          <p:nvSpPr>
            <p:cNvPr id="142" name="Google Shape;142;p26"/>
            <p:cNvSpPr txBox="1"/>
            <p:nvPr/>
          </p:nvSpPr>
          <p:spPr>
            <a:xfrm>
              <a:off x="0" y="-66675"/>
              <a:ext cx="11046848" cy="707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Professional </a:t>
              </a:r>
              <a:endParaRPr sz="700"/>
            </a:p>
          </p:txBody>
        </p:sp>
        <p:sp>
          <p:nvSpPr>
            <p:cNvPr id="143" name="Google Shape;143;p26"/>
            <p:cNvSpPr txBox="1"/>
            <p:nvPr/>
          </p:nvSpPr>
          <p:spPr>
            <a:xfrm>
              <a:off x="0" y="876073"/>
              <a:ext cx="11046848" cy="13404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Web Design, SEO, and Online Marketing </a:t>
              </a:r>
              <a:endParaRPr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Former Web Design MCC Instructor</a:t>
              </a:r>
              <a:endParaRPr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44" name="Google Shape;144;p26"/>
            <p:cNvSpPr txBox="1"/>
            <p:nvPr/>
          </p:nvSpPr>
          <p:spPr>
            <a:xfrm>
              <a:off x="0" y="3030424"/>
              <a:ext cx="11046848" cy="707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Education</a:t>
              </a:r>
              <a:endParaRPr sz="700"/>
            </a:p>
          </p:txBody>
        </p:sp>
        <p:sp>
          <p:nvSpPr>
            <p:cNvPr id="145" name="Google Shape;145;p26"/>
            <p:cNvSpPr txBox="1"/>
            <p:nvPr/>
          </p:nvSpPr>
          <p:spPr>
            <a:xfrm>
              <a:off x="0" y="3973172"/>
              <a:ext cx="11046848" cy="13404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AAS, Web Design, MCC</a:t>
              </a:r>
              <a:endParaRPr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BAS, Digital Media Management, ASU</a:t>
              </a:r>
              <a:endParaRPr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146" name="Google Shape;146;p26"/>
          <p:cNvPicPr preferRelativeResize="0"/>
          <p:nvPr/>
        </p:nvPicPr>
        <p:blipFill rotWithShape="1">
          <a:blip r:embed="rId3">
            <a:alphaModFix/>
          </a:blip>
          <a:srcRect l="26991" r="26995"/>
          <a:stretch/>
        </p:blipFill>
        <p:spPr>
          <a:xfrm>
            <a:off x="5456539" y="-189524"/>
            <a:ext cx="3567936" cy="5143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/>
          <p:nvPr/>
        </p:nvSpPr>
        <p:spPr>
          <a:xfrm>
            <a:off x="-266700" y="-260890"/>
            <a:ext cx="9734550" cy="1714500"/>
          </a:xfrm>
          <a:prstGeom prst="rect">
            <a:avLst/>
          </a:prstGeom>
          <a:solidFill>
            <a:srgbClr val="F4F4F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7"/>
          <p:cNvSpPr txBox="1"/>
          <p:nvPr/>
        </p:nvSpPr>
        <p:spPr>
          <a:xfrm>
            <a:off x="514350" y="441579"/>
            <a:ext cx="7521928" cy="576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3800">
                <a:solidFill>
                  <a:srgbClr val="05070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What You’ll Learn</a:t>
            </a:r>
            <a:endParaRPr sz="3800">
              <a:solidFill>
                <a:srgbClr val="050707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153" name="Google Shape;153;p27"/>
          <p:cNvGrpSpPr/>
          <p:nvPr/>
        </p:nvGrpSpPr>
        <p:grpSpPr>
          <a:xfrm>
            <a:off x="1119591" y="2026586"/>
            <a:ext cx="6961968" cy="2167367"/>
            <a:chOff x="0" y="-66675"/>
            <a:chExt cx="18565248" cy="5779644"/>
          </a:xfrm>
        </p:grpSpPr>
        <p:sp>
          <p:nvSpPr>
            <p:cNvPr id="154" name="Google Shape;154;p27"/>
            <p:cNvSpPr txBox="1"/>
            <p:nvPr/>
          </p:nvSpPr>
          <p:spPr>
            <a:xfrm>
              <a:off x="0" y="-66675"/>
              <a:ext cx="18565248" cy="707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36E41"/>
                  </a:solidFill>
                  <a:latin typeface="Raleway"/>
                  <a:ea typeface="Raleway"/>
                  <a:cs typeface="Raleway"/>
                  <a:sym typeface="Raleway"/>
                </a:rPr>
                <a:t>Research</a:t>
              </a:r>
              <a:endParaRPr sz="700"/>
            </a:p>
          </p:txBody>
        </p:sp>
        <p:sp>
          <p:nvSpPr>
            <p:cNvPr id="155" name="Google Shape;155;p27"/>
            <p:cNvSpPr txBox="1"/>
            <p:nvPr/>
          </p:nvSpPr>
          <p:spPr>
            <a:xfrm>
              <a:off x="0" y="815748"/>
              <a:ext cx="18565248" cy="651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Competing Website Rankings &amp; Ideal Audience Searches</a:t>
              </a:r>
              <a:endParaRPr sz="700"/>
            </a:p>
          </p:txBody>
        </p:sp>
        <p:sp>
          <p:nvSpPr>
            <p:cNvPr id="156" name="Google Shape;156;p27"/>
            <p:cNvSpPr txBox="1"/>
            <p:nvPr/>
          </p:nvSpPr>
          <p:spPr>
            <a:xfrm>
              <a:off x="0" y="2023594"/>
              <a:ext cx="18565248" cy="707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36E41"/>
                  </a:solidFill>
                  <a:latin typeface="Raleway"/>
                  <a:ea typeface="Raleway"/>
                  <a:cs typeface="Raleway"/>
                  <a:sym typeface="Raleway"/>
                </a:rPr>
                <a:t>The Three Things</a:t>
              </a:r>
              <a:endParaRPr sz="700"/>
            </a:p>
          </p:txBody>
        </p:sp>
        <p:sp>
          <p:nvSpPr>
            <p:cNvPr id="157" name="Google Shape;157;p27"/>
            <p:cNvSpPr txBox="1"/>
            <p:nvPr/>
          </p:nvSpPr>
          <p:spPr>
            <a:xfrm>
              <a:off x="0" y="2906017"/>
              <a:ext cx="18565248" cy="651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Information Every Website Page and Post Should Include for Search</a:t>
              </a:r>
              <a:endParaRPr sz="700"/>
            </a:p>
          </p:txBody>
        </p:sp>
        <p:sp>
          <p:nvSpPr>
            <p:cNvPr id="158" name="Google Shape;158;p27"/>
            <p:cNvSpPr txBox="1"/>
            <p:nvPr/>
          </p:nvSpPr>
          <p:spPr>
            <a:xfrm>
              <a:off x="0" y="4179036"/>
              <a:ext cx="18565248" cy="707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36E41"/>
                  </a:solidFill>
                  <a:latin typeface="Raleway"/>
                  <a:ea typeface="Raleway"/>
                  <a:cs typeface="Raleway"/>
                  <a:sym typeface="Raleway"/>
                </a:rPr>
                <a:t>Next Steps</a:t>
              </a:r>
              <a:endParaRPr sz="700"/>
            </a:p>
          </p:txBody>
        </p:sp>
        <p:sp>
          <p:nvSpPr>
            <p:cNvPr id="159" name="Google Shape;159;p27"/>
            <p:cNvSpPr txBox="1"/>
            <p:nvPr/>
          </p:nvSpPr>
          <p:spPr>
            <a:xfrm>
              <a:off x="0" y="5061459"/>
              <a:ext cx="18565248" cy="6515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Additional Resources</a:t>
              </a:r>
              <a:endParaRPr sz="7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t="5092" b="5092"/>
          <a:stretch/>
        </p:blipFill>
        <p:spPr>
          <a:xfrm>
            <a:off x="-1337" y="127775"/>
            <a:ext cx="9146664" cy="497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9"/>
          <p:cNvPicPr preferRelativeResize="0"/>
          <p:nvPr/>
        </p:nvPicPr>
        <p:blipFill rotWithShape="1">
          <a:blip r:embed="rId3">
            <a:alphaModFix/>
          </a:blip>
          <a:srcRect t="12434" b="12434"/>
          <a:stretch/>
        </p:blipFill>
        <p:spPr>
          <a:xfrm>
            <a:off x="-1337" y="127775"/>
            <a:ext cx="9146663" cy="497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0"/>
          <p:cNvPicPr preferRelativeResize="0"/>
          <p:nvPr/>
        </p:nvPicPr>
        <p:blipFill rotWithShape="1">
          <a:blip r:embed="rId3">
            <a:alphaModFix/>
          </a:blip>
          <a:srcRect t="2308" b="2308"/>
          <a:stretch/>
        </p:blipFill>
        <p:spPr>
          <a:xfrm>
            <a:off x="-1337" y="127775"/>
            <a:ext cx="9146663" cy="497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1"/>
          <p:cNvPicPr preferRelativeResize="0"/>
          <p:nvPr/>
        </p:nvPicPr>
        <p:blipFill rotWithShape="1">
          <a:blip r:embed="rId3">
            <a:alphaModFix/>
          </a:blip>
          <a:srcRect l="1219" r="1219"/>
          <a:stretch/>
        </p:blipFill>
        <p:spPr>
          <a:xfrm>
            <a:off x="-1337" y="127775"/>
            <a:ext cx="9146662" cy="497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2"/>
          <p:cNvPicPr preferRelativeResize="0"/>
          <p:nvPr/>
        </p:nvPicPr>
        <p:blipFill rotWithShape="1">
          <a:blip r:embed="rId3">
            <a:alphaModFix/>
          </a:blip>
          <a:srcRect l="514" r="514"/>
          <a:stretch/>
        </p:blipFill>
        <p:spPr>
          <a:xfrm>
            <a:off x="-1337" y="127775"/>
            <a:ext cx="9146661" cy="497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3"/>
          <p:cNvPicPr preferRelativeResize="0"/>
          <p:nvPr/>
        </p:nvPicPr>
        <p:blipFill rotWithShape="1">
          <a:blip r:embed="rId3">
            <a:alphaModFix/>
          </a:blip>
          <a:srcRect t="129" b="119"/>
          <a:stretch/>
        </p:blipFill>
        <p:spPr>
          <a:xfrm>
            <a:off x="-1337" y="127775"/>
            <a:ext cx="9146660" cy="497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4"/>
          <p:cNvPicPr preferRelativeResize="0"/>
          <p:nvPr/>
        </p:nvPicPr>
        <p:blipFill rotWithShape="1">
          <a:blip r:embed="rId3">
            <a:alphaModFix/>
          </a:blip>
          <a:srcRect l="149" r="149"/>
          <a:stretch/>
        </p:blipFill>
        <p:spPr>
          <a:xfrm>
            <a:off x="-1337" y="127775"/>
            <a:ext cx="9146660" cy="4970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5"/>
          <p:cNvPicPr preferRelativeResize="0"/>
          <p:nvPr/>
        </p:nvPicPr>
        <p:blipFill rotWithShape="1">
          <a:blip r:embed="rId3">
            <a:alphaModFix/>
          </a:blip>
          <a:srcRect l="3548" r="3557"/>
          <a:stretch/>
        </p:blipFill>
        <p:spPr>
          <a:xfrm>
            <a:off x="-1337" y="127775"/>
            <a:ext cx="9146659" cy="4970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6"/>
          <p:cNvPicPr preferRelativeResize="0"/>
          <p:nvPr/>
        </p:nvPicPr>
        <p:blipFill rotWithShape="1">
          <a:blip r:embed="rId3">
            <a:alphaModFix/>
          </a:blip>
          <a:srcRect l="465" r="475"/>
          <a:stretch/>
        </p:blipFill>
        <p:spPr>
          <a:xfrm>
            <a:off x="-1337" y="127775"/>
            <a:ext cx="9146658" cy="497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250" y="4"/>
            <a:ext cx="7556201" cy="59312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8"/>
          <p:cNvPicPr preferRelativeResize="0"/>
          <p:nvPr/>
        </p:nvPicPr>
        <p:blipFill rotWithShape="1">
          <a:blip r:embed="rId3">
            <a:alphaModFix/>
          </a:blip>
          <a:srcRect t="2162" b="2171"/>
          <a:stretch/>
        </p:blipFill>
        <p:spPr>
          <a:xfrm>
            <a:off x="-1337" y="127775"/>
            <a:ext cx="9146658" cy="497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39"/>
          <p:cNvPicPr preferRelativeResize="0"/>
          <p:nvPr/>
        </p:nvPicPr>
        <p:blipFill rotWithShape="1">
          <a:blip r:embed="rId3">
            <a:alphaModFix/>
          </a:blip>
          <a:srcRect l="386" r="386"/>
          <a:stretch/>
        </p:blipFill>
        <p:spPr>
          <a:xfrm>
            <a:off x="-1337" y="127775"/>
            <a:ext cx="9146658" cy="497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0"/>
          <p:cNvPicPr preferRelativeResize="0"/>
          <p:nvPr/>
        </p:nvPicPr>
        <p:blipFill rotWithShape="1">
          <a:blip r:embed="rId3">
            <a:alphaModFix/>
          </a:blip>
          <a:srcRect l="1057" r="1066"/>
          <a:stretch/>
        </p:blipFill>
        <p:spPr>
          <a:xfrm>
            <a:off x="739250" y="4"/>
            <a:ext cx="7556201" cy="59312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1"/>
          <p:cNvPicPr preferRelativeResize="0"/>
          <p:nvPr/>
        </p:nvPicPr>
        <p:blipFill rotWithShape="1">
          <a:blip r:embed="rId3">
            <a:alphaModFix/>
          </a:blip>
          <a:srcRect t="9310" b="9302"/>
          <a:stretch/>
        </p:blipFill>
        <p:spPr>
          <a:xfrm>
            <a:off x="739250" y="4"/>
            <a:ext cx="6422771" cy="5040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2"/>
          <p:cNvPicPr preferRelativeResize="0"/>
          <p:nvPr/>
        </p:nvPicPr>
        <p:blipFill rotWithShape="1">
          <a:blip r:embed="rId3">
            <a:alphaModFix/>
          </a:blip>
          <a:srcRect t="2847" b="2857"/>
          <a:stretch/>
        </p:blipFill>
        <p:spPr>
          <a:xfrm>
            <a:off x="-1337" y="127775"/>
            <a:ext cx="9146658" cy="497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43"/>
          <p:cNvPicPr preferRelativeResize="0"/>
          <p:nvPr/>
        </p:nvPicPr>
        <p:blipFill rotWithShape="1">
          <a:blip r:embed="rId3">
            <a:alphaModFix/>
          </a:blip>
          <a:srcRect t="1409" b="1409"/>
          <a:stretch/>
        </p:blipFill>
        <p:spPr>
          <a:xfrm>
            <a:off x="-1337" y="127775"/>
            <a:ext cx="9146659" cy="497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44"/>
          <p:cNvPicPr preferRelativeResize="0"/>
          <p:nvPr/>
        </p:nvPicPr>
        <p:blipFill rotWithShape="1">
          <a:blip r:embed="rId3">
            <a:alphaModFix/>
          </a:blip>
          <a:srcRect l="1550" r="1550"/>
          <a:stretch/>
        </p:blipFill>
        <p:spPr>
          <a:xfrm>
            <a:off x="-1337" y="127775"/>
            <a:ext cx="9146657" cy="4970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45"/>
          <p:cNvPicPr preferRelativeResize="0"/>
          <p:nvPr/>
        </p:nvPicPr>
        <p:blipFill rotWithShape="1">
          <a:blip r:embed="rId3">
            <a:alphaModFix/>
          </a:blip>
          <a:srcRect t="1342" b="1342"/>
          <a:stretch/>
        </p:blipFill>
        <p:spPr>
          <a:xfrm>
            <a:off x="-1337" y="127775"/>
            <a:ext cx="9146659" cy="4970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46"/>
          <p:cNvPicPr preferRelativeResize="0"/>
          <p:nvPr/>
        </p:nvPicPr>
        <p:blipFill rotWithShape="1">
          <a:blip r:embed="rId3">
            <a:alphaModFix/>
          </a:blip>
          <a:srcRect t="1399" b="1390"/>
          <a:stretch/>
        </p:blipFill>
        <p:spPr>
          <a:xfrm>
            <a:off x="-1337" y="127775"/>
            <a:ext cx="9146657" cy="4970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47"/>
          <p:cNvPicPr preferRelativeResize="0"/>
          <p:nvPr/>
        </p:nvPicPr>
        <p:blipFill rotWithShape="1">
          <a:blip r:embed="rId3">
            <a:alphaModFix/>
          </a:blip>
          <a:srcRect l="1229" r="1229"/>
          <a:stretch/>
        </p:blipFill>
        <p:spPr>
          <a:xfrm>
            <a:off x="-1337" y="127775"/>
            <a:ext cx="9146657" cy="4970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48"/>
          <p:cNvPicPr preferRelativeResize="0"/>
          <p:nvPr/>
        </p:nvPicPr>
        <p:blipFill rotWithShape="1">
          <a:blip r:embed="rId3">
            <a:alphaModFix/>
          </a:blip>
          <a:srcRect l="787" r="797"/>
          <a:stretch/>
        </p:blipFill>
        <p:spPr>
          <a:xfrm>
            <a:off x="-1337" y="127775"/>
            <a:ext cx="9146656" cy="4970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49"/>
          <p:cNvPicPr preferRelativeResize="0"/>
          <p:nvPr/>
        </p:nvPicPr>
        <p:blipFill rotWithShape="1">
          <a:blip r:embed="rId3">
            <a:alphaModFix/>
          </a:blip>
          <a:srcRect l="19" r="19"/>
          <a:stretch/>
        </p:blipFill>
        <p:spPr>
          <a:xfrm>
            <a:off x="-1337" y="127775"/>
            <a:ext cx="9146656" cy="497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50"/>
          <p:cNvPicPr preferRelativeResize="0"/>
          <p:nvPr/>
        </p:nvPicPr>
        <p:blipFill rotWithShape="1">
          <a:blip r:embed="rId3">
            <a:alphaModFix/>
          </a:blip>
          <a:srcRect l="932" r="922"/>
          <a:stretch/>
        </p:blipFill>
        <p:spPr>
          <a:xfrm>
            <a:off x="-1337" y="127775"/>
            <a:ext cx="9146656" cy="4970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51"/>
          <p:cNvPicPr preferRelativeResize="0"/>
          <p:nvPr/>
        </p:nvPicPr>
        <p:blipFill rotWithShape="1">
          <a:blip r:embed="rId3">
            <a:alphaModFix/>
          </a:blip>
          <a:srcRect l="2696" r="2696"/>
          <a:stretch/>
        </p:blipFill>
        <p:spPr>
          <a:xfrm>
            <a:off x="-1337" y="127775"/>
            <a:ext cx="9146655" cy="497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2"/>
          <p:cNvSpPr/>
          <p:nvPr/>
        </p:nvSpPr>
        <p:spPr>
          <a:xfrm>
            <a:off x="4600000" y="3203919"/>
            <a:ext cx="3842549" cy="1425232"/>
          </a:xfrm>
          <a:custGeom>
            <a:avLst/>
            <a:gdLst/>
            <a:ahLst/>
            <a:cxnLst/>
            <a:rect l="l" t="t" r="r" b="b"/>
            <a:pathLst>
              <a:path w="20971949" h="7778659" extrusionOk="0">
                <a:moveTo>
                  <a:pt x="0" y="0"/>
                </a:moveTo>
                <a:lnTo>
                  <a:pt x="0" y="7778659"/>
                </a:lnTo>
                <a:lnTo>
                  <a:pt x="20971949" y="7778659"/>
                </a:lnTo>
                <a:lnTo>
                  <a:pt x="20971949" y="0"/>
                </a:lnTo>
                <a:lnTo>
                  <a:pt x="0" y="0"/>
                </a:lnTo>
                <a:close/>
                <a:moveTo>
                  <a:pt x="20910990" y="7717699"/>
                </a:moveTo>
                <a:lnTo>
                  <a:pt x="59690" y="7717699"/>
                </a:lnTo>
                <a:lnTo>
                  <a:pt x="59690" y="59690"/>
                </a:lnTo>
                <a:lnTo>
                  <a:pt x="20910990" y="59690"/>
                </a:lnTo>
                <a:lnTo>
                  <a:pt x="20910990" y="7717699"/>
                </a:lnTo>
                <a:close/>
              </a:path>
            </a:pathLst>
          </a:custGeom>
          <a:solidFill>
            <a:srgbClr val="F4F4F9"/>
          </a:solidFill>
          <a:ln>
            <a:noFill/>
          </a:ln>
        </p:spPr>
      </p:sp>
      <p:sp>
        <p:nvSpPr>
          <p:cNvPr id="285" name="Google Shape;285;p52"/>
          <p:cNvSpPr/>
          <p:nvPr/>
        </p:nvSpPr>
        <p:spPr>
          <a:xfrm>
            <a:off x="514350" y="1538965"/>
            <a:ext cx="3842549" cy="1425232"/>
          </a:xfrm>
          <a:custGeom>
            <a:avLst/>
            <a:gdLst/>
            <a:ahLst/>
            <a:cxnLst/>
            <a:rect l="l" t="t" r="r" b="b"/>
            <a:pathLst>
              <a:path w="20971949" h="7778659" extrusionOk="0">
                <a:moveTo>
                  <a:pt x="0" y="0"/>
                </a:moveTo>
                <a:lnTo>
                  <a:pt x="0" y="7778659"/>
                </a:lnTo>
                <a:lnTo>
                  <a:pt x="20971949" y="7778659"/>
                </a:lnTo>
                <a:lnTo>
                  <a:pt x="20971949" y="0"/>
                </a:lnTo>
                <a:lnTo>
                  <a:pt x="0" y="0"/>
                </a:lnTo>
                <a:close/>
                <a:moveTo>
                  <a:pt x="20910990" y="7717699"/>
                </a:moveTo>
                <a:lnTo>
                  <a:pt x="59690" y="7717699"/>
                </a:lnTo>
                <a:lnTo>
                  <a:pt x="59690" y="59690"/>
                </a:lnTo>
                <a:lnTo>
                  <a:pt x="20910990" y="59690"/>
                </a:lnTo>
                <a:lnTo>
                  <a:pt x="20910990" y="7717699"/>
                </a:lnTo>
                <a:close/>
              </a:path>
            </a:pathLst>
          </a:custGeom>
          <a:solidFill>
            <a:srgbClr val="F4F4F9"/>
          </a:solidFill>
          <a:ln>
            <a:noFill/>
          </a:ln>
        </p:spPr>
      </p:sp>
      <p:grpSp>
        <p:nvGrpSpPr>
          <p:cNvPr id="286" name="Google Shape;286;p52"/>
          <p:cNvGrpSpPr/>
          <p:nvPr/>
        </p:nvGrpSpPr>
        <p:grpSpPr>
          <a:xfrm>
            <a:off x="792966" y="1676350"/>
            <a:ext cx="3285318" cy="820658"/>
            <a:chOff x="0" y="-66675"/>
            <a:chExt cx="8760848" cy="2188422"/>
          </a:xfrm>
        </p:grpSpPr>
        <p:sp>
          <p:nvSpPr>
            <p:cNvPr id="287" name="Google Shape;287;p52"/>
            <p:cNvSpPr txBox="1"/>
            <p:nvPr/>
          </p:nvSpPr>
          <p:spPr>
            <a:xfrm>
              <a:off x="0" y="933450"/>
              <a:ext cx="8760848" cy="11882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https://brendanewhouse.com/blog/</a:t>
              </a:r>
              <a:endParaRPr sz="700"/>
            </a:p>
          </p:txBody>
        </p:sp>
        <p:sp>
          <p:nvSpPr>
            <p:cNvPr id="288" name="Google Shape;288;p52"/>
            <p:cNvSpPr txBox="1"/>
            <p:nvPr/>
          </p:nvSpPr>
          <p:spPr>
            <a:xfrm>
              <a:off x="0" y="-66675"/>
              <a:ext cx="8760848" cy="707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BrendaNewhouse.com</a:t>
              </a:r>
              <a:endParaRPr sz="700"/>
            </a:p>
          </p:txBody>
        </p:sp>
      </p:grpSp>
      <p:sp>
        <p:nvSpPr>
          <p:cNvPr id="289" name="Google Shape;289;p52"/>
          <p:cNvSpPr/>
          <p:nvPr/>
        </p:nvSpPr>
        <p:spPr>
          <a:xfrm>
            <a:off x="514350" y="3203919"/>
            <a:ext cx="3842549" cy="1425232"/>
          </a:xfrm>
          <a:custGeom>
            <a:avLst/>
            <a:gdLst/>
            <a:ahLst/>
            <a:cxnLst/>
            <a:rect l="l" t="t" r="r" b="b"/>
            <a:pathLst>
              <a:path w="20971949" h="7778659" extrusionOk="0">
                <a:moveTo>
                  <a:pt x="0" y="0"/>
                </a:moveTo>
                <a:lnTo>
                  <a:pt x="0" y="7778659"/>
                </a:lnTo>
                <a:lnTo>
                  <a:pt x="20971949" y="7778659"/>
                </a:lnTo>
                <a:lnTo>
                  <a:pt x="20971949" y="0"/>
                </a:lnTo>
                <a:lnTo>
                  <a:pt x="0" y="0"/>
                </a:lnTo>
                <a:close/>
                <a:moveTo>
                  <a:pt x="20910990" y="7717699"/>
                </a:moveTo>
                <a:lnTo>
                  <a:pt x="59690" y="7717699"/>
                </a:lnTo>
                <a:lnTo>
                  <a:pt x="59690" y="59690"/>
                </a:lnTo>
                <a:lnTo>
                  <a:pt x="20910990" y="59690"/>
                </a:lnTo>
                <a:lnTo>
                  <a:pt x="20910990" y="7717699"/>
                </a:lnTo>
                <a:close/>
              </a:path>
            </a:pathLst>
          </a:custGeom>
          <a:solidFill>
            <a:srgbClr val="F4F4F9"/>
          </a:solidFill>
          <a:ln>
            <a:noFill/>
          </a:ln>
        </p:spPr>
      </p:sp>
      <p:grpSp>
        <p:nvGrpSpPr>
          <p:cNvPr id="290" name="Google Shape;290;p52"/>
          <p:cNvGrpSpPr/>
          <p:nvPr/>
        </p:nvGrpSpPr>
        <p:grpSpPr>
          <a:xfrm>
            <a:off x="792966" y="3341304"/>
            <a:ext cx="3285318" cy="820658"/>
            <a:chOff x="0" y="-66675"/>
            <a:chExt cx="8760848" cy="2188422"/>
          </a:xfrm>
        </p:grpSpPr>
        <p:sp>
          <p:nvSpPr>
            <p:cNvPr id="291" name="Google Shape;291;p52"/>
            <p:cNvSpPr txBox="1"/>
            <p:nvPr/>
          </p:nvSpPr>
          <p:spPr>
            <a:xfrm>
              <a:off x="0" y="933450"/>
              <a:ext cx="8760848" cy="11882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SEO Foundations with David Booth</a:t>
              </a:r>
              <a:endParaRPr sz="700"/>
            </a:p>
          </p:txBody>
        </p:sp>
        <p:sp>
          <p:nvSpPr>
            <p:cNvPr id="292" name="Google Shape;292;p52"/>
            <p:cNvSpPr txBox="1"/>
            <p:nvPr/>
          </p:nvSpPr>
          <p:spPr>
            <a:xfrm>
              <a:off x="0" y="-66675"/>
              <a:ext cx="8760848" cy="707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LinkedIn Learning</a:t>
              </a:r>
              <a:endParaRPr sz="700"/>
            </a:p>
          </p:txBody>
        </p:sp>
      </p:grpSp>
      <p:sp>
        <p:nvSpPr>
          <p:cNvPr id="293" name="Google Shape;293;p52"/>
          <p:cNvSpPr/>
          <p:nvPr/>
        </p:nvSpPr>
        <p:spPr>
          <a:xfrm>
            <a:off x="4600000" y="1538965"/>
            <a:ext cx="3842549" cy="1425232"/>
          </a:xfrm>
          <a:custGeom>
            <a:avLst/>
            <a:gdLst/>
            <a:ahLst/>
            <a:cxnLst/>
            <a:rect l="l" t="t" r="r" b="b"/>
            <a:pathLst>
              <a:path w="20971949" h="7778659" extrusionOk="0">
                <a:moveTo>
                  <a:pt x="0" y="0"/>
                </a:moveTo>
                <a:lnTo>
                  <a:pt x="0" y="7778659"/>
                </a:lnTo>
                <a:lnTo>
                  <a:pt x="20971949" y="7778659"/>
                </a:lnTo>
                <a:lnTo>
                  <a:pt x="20971949" y="0"/>
                </a:lnTo>
                <a:lnTo>
                  <a:pt x="0" y="0"/>
                </a:lnTo>
                <a:close/>
                <a:moveTo>
                  <a:pt x="20910990" y="7717699"/>
                </a:moveTo>
                <a:lnTo>
                  <a:pt x="59690" y="7717699"/>
                </a:lnTo>
                <a:lnTo>
                  <a:pt x="59690" y="59690"/>
                </a:lnTo>
                <a:lnTo>
                  <a:pt x="20910990" y="59690"/>
                </a:lnTo>
                <a:lnTo>
                  <a:pt x="20910990" y="7717699"/>
                </a:lnTo>
                <a:close/>
              </a:path>
            </a:pathLst>
          </a:custGeom>
          <a:solidFill>
            <a:srgbClr val="F4F4F9"/>
          </a:solidFill>
          <a:ln>
            <a:noFill/>
          </a:ln>
        </p:spPr>
      </p:sp>
      <p:grpSp>
        <p:nvGrpSpPr>
          <p:cNvPr id="294" name="Google Shape;294;p52"/>
          <p:cNvGrpSpPr/>
          <p:nvPr/>
        </p:nvGrpSpPr>
        <p:grpSpPr>
          <a:xfrm>
            <a:off x="4878616" y="1676350"/>
            <a:ext cx="3680168" cy="820658"/>
            <a:chOff x="0" y="-66675"/>
            <a:chExt cx="9813781" cy="2188422"/>
          </a:xfrm>
        </p:grpSpPr>
        <p:sp>
          <p:nvSpPr>
            <p:cNvPr id="295" name="Google Shape;295;p52"/>
            <p:cNvSpPr txBox="1"/>
            <p:nvPr/>
          </p:nvSpPr>
          <p:spPr>
            <a:xfrm>
              <a:off x="0" y="933451"/>
              <a:ext cx="9813781" cy="11882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en" sz="1300" dirty="0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https://</a:t>
              </a:r>
              <a:r>
                <a:rPr lang="en" sz="1300" dirty="0" err="1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www.youtube.com</a:t>
              </a:r>
              <a:r>
                <a:rPr lang="en" sz="1300" dirty="0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/user/</a:t>
              </a:r>
              <a:r>
                <a:rPr lang="en" sz="1300" dirty="0" err="1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backlinko</a:t>
              </a:r>
              <a:endParaRPr sz="700" dirty="0"/>
            </a:p>
          </p:txBody>
        </p:sp>
        <p:sp>
          <p:nvSpPr>
            <p:cNvPr id="296" name="Google Shape;296;p52"/>
            <p:cNvSpPr txBox="1"/>
            <p:nvPr/>
          </p:nvSpPr>
          <p:spPr>
            <a:xfrm>
              <a:off x="0" y="-66675"/>
              <a:ext cx="8760848" cy="707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Brian Dean’s YouTube Channel</a:t>
              </a:r>
              <a:endParaRPr sz="700"/>
            </a:p>
          </p:txBody>
        </p:sp>
      </p:grpSp>
      <p:grpSp>
        <p:nvGrpSpPr>
          <p:cNvPr id="297" name="Google Shape;297;p52"/>
          <p:cNvGrpSpPr/>
          <p:nvPr/>
        </p:nvGrpSpPr>
        <p:grpSpPr>
          <a:xfrm>
            <a:off x="4878616" y="3341304"/>
            <a:ext cx="3285346" cy="1135433"/>
            <a:chOff x="0" y="-66675"/>
            <a:chExt cx="8760924" cy="3027821"/>
          </a:xfrm>
        </p:grpSpPr>
        <p:sp>
          <p:nvSpPr>
            <p:cNvPr id="298" name="Google Shape;298;p52"/>
            <p:cNvSpPr txBox="1"/>
            <p:nvPr/>
          </p:nvSpPr>
          <p:spPr>
            <a:xfrm>
              <a:off x="24" y="933446"/>
              <a:ext cx="8760900" cy="202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300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SimilarWeb.com  </a:t>
              </a:r>
              <a:endParaRPr sz="1300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SpyFu.com</a:t>
              </a:r>
              <a:endParaRPr sz="1300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r>
                <a:rPr lang="en" sz="1300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UberSuggest.com</a:t>
              </a:r>
              <a:endParaRPr sz="1300">
                <a:solidFill>
                  <a:srgbClr val="050707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299" name="Google Shape;299;p52"/>
            <p:cNvSpPr txBox="1"/>
            <p:nvPr/>
          </p:nvSpPr>
          <p:spPr>
            <a:xfrm>
              <a:off x="0" y="-66675"/>
              <a:ext cx="8760848" cy="7076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050707"/>
                  </a:solidFill>
                  <a:latin typeface="Raleway"/>
                  <a:ea typeface="Raleway"/>
                  <a:cs typeface="Raleway"/>
                  <a:sym typeface="Raleway"/>
                </a:rPr>
                <a:t>Research Sites</a:t>
              </a:r>
              <a:endParaRPr sz="700"/>
            </a:p>
          </p:txBody>
        </p:sp>
      </p:grpSp>
      <p:sp>
        <p:nvSpPr>
          <p:cNvPr id="300" name="Google Shape;300;p52"/>
          <p:cNvSpPr/>
          <p:nvPr/>
        </p:nvSpPr>
        <p:spPr>
          <a:xfrm>
            <a:off x="-204098" y="-158074"/>
            <a:ext cx="9509351" cy="1316188"/>
          </a:xfrm>
          <a:prstGeom prst="rect">
            <a:avLst/>
          </a:prstGeom>
          <a:solidFill>
            <a:srgbClr val="F4F4F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52"/>
          <p:cNvSpPr txBox="1"/>
          <p:nvPr/>
        </p:nvSpPr>
        <p:spPr>
          <a:xfrm>
            <a:off x="514350" y="303931"/>
            <a:ext cx="5557855" cy="535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5070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Additional Resources</a:t>
            </a:r>
            <a:endParaRPr sz="7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3"/>
          <p:cNvSpPr/>
          <p:nvPr/>
        </p:nvSpPr>
        <p:spPr>
          <a:xfrm>
            <a:off x="-204098" y="-158074"/>
            <a:ext cx="9509400" cy="1316100"/>
          </a:xfrm>
          <a:prstGeom prst="rect">
            <a:avLst/>
          </a:prstGeom>
          <a:solidFill>
            <a:srgbClr val="F4F4F9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53"/>
          <p:cNvSpPr txBox="1"/>
          <p:nvPr/>
        </p:nvSpPr>
        <p:spPr>
          <a:xfrm>
            <a:off x="514350" y="303931"/>
            <a:ext cx="55578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50707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Questions?</a:t>
            </a:r>
            <a:endParaRPr sz="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125</Words>
  <Application>Microsoft Macintosh PowerPoint</Application>
  <PresentationFormat>On-screen Show (16:9)</PresentationFormat>
  <Paragraphs>29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Playfair Display</vt:lpstr>
      <vt:lpstr>Raleway</vt:lpstr>
      <vt:lpstr>Calibri</vt:lpstr>
      <vt:lpstr>Arial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Brenda Newhouse</cp:lastModifiedBy>
  <cp:revision>2</cp:revision>
  <dcterms:modified xsi:type="dcterms:W3CDTF">2020-10-13T02:05:42Z</dcterms:modified>
</cp:coreProperties>
</file>